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511" r:id="rId2"/>
    <p:sldId id="463" r:id="rId3"/>
    <p:sldId id="536" r:id="rId4"/>
    <p:sldId id="537" r:id="rId5"/>
    <p:sldId id="510" r:id="rId6"/>
    <p:sldId id="512" r:id="rId7"/>
    <p:sldId id="513" r:id="rId8"/>
    <p:sldId id="514" r:id="rId9"/>
    <p:sldId id="520" r:id="rId10"/>
    <p:sldId id="521" r:id="rId11"/>
    <p:sldId id="515" r:id="rId12"/>
    <p:sldId id="517" r:id="rId13"/>
    <p:sldId id="518" r:id="rId14"/>
    <p:sldId id="519" r:id="rId15"/>
    <p:sldId id="477" r:id="rId16"/>
    <p:sldId id="399" r:id="rId17"/>
    <p:sldId id="409" r:id="rId18"/>
    <p:sldId id="481" r:id="rId19"/>
    <p:sldId id="482" r:id="rId20"/>
    <p:sldId id="50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41277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HPC_Training/blob/master/Day%209/Exercise_ListBinding/webapp/view/View1.view.xml" TargetMode="External"/><Relationship Id="rId7"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9/Exercise_ListBinding/webapp/util/formatter.js" TargetMode="External"/><Relationship Id="rId5" Type="http://schemas.openxmlformats.org/officeDocument/2006/relationships/hyperlink" Target="https://github.com/soyuztechnologies/HPC_Training/blob/master/Day%209/Exercise_ListBinding/webapp/mockdata/fruits.json" TargetMode="External"/><Relationship Id="rId4" Type="http://schemas.openxmlformats.org/officeDocument/2006/relationships/hyperlink" Target="https://github.com/soyuztechnologies/HPC_Training/blob/master/Day%209/Exercise_ListBinding/webapp/manifest.js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HPC_Training/blob/master/Day%209/Exercise_Search/webapp/view/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github.com/soyuztechnologies/HPC_Training/blob/master/Day%209/Exercise_Search/webapp/controller/View1.controller.js"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experience.sap.com/fiori-design-web/message-popover/" TargetMode="External"/><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hyperlink" Target="https://github.com/soyuztechnologies/HPC_Training/blob/master/Day%209/Exercise_ToolBar%26MessageBox/webapp/controller/View2.controller.js" TargetMode="External"/><Relationship Id="rId4" Type="http://schemas.openxmlformats.org/officeDocument/2006/relationships/hyperlink" Target="https://github.com/soyuztechnologies/HPC_Training/blob/master/Day%209/Exercise_ToolBar%26MessageBox/webapp/view/View2.view.x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9/Exercise_WorkListApp/webapp/view/View2.view.xml" TargetMode="External"/><Relationship Id="rId5" Type="http://schemas.openxmlformats.org/officeDocument/2006/relationships/hyperlink" Target="https://github.com/soyuztechnologies/HPC_Training/blob/master/Day%209/Exercise_WorkListApp/webapp/controller/View1.controller.js" TargetMode="External"/><Relationship Id="rId4" Type="http://schemas.openxmlformats.org/officeDocument/2006/relationships/hyperlink" Target="https://github.com/soyuztechnologies/HPC_Training/blob/master/Day%209/Exercise_WorkListApp/webapp/view/View1.view.x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sapui5.hana.ondemand.com/#/entity/sap.m.Lis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HPC_Training/blob/master/Day%209/Exercise_BasicLists/webapp/view/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Instantiate our model in Manifest.json and then bind the newly created model with the List in the view.</a:t>
            </a:r>
          </a:p>
          <a:p>
            <a:r>
              <a:rPr lang="en-US" dirty="0"/>
              <a:t>Along with that we will also use some formatter in the list.</a:t>
            </a:r>
          </a:p>
          <a:p>
            <a:endParaRPr lang="en-US" dirty="0"/>
          </a:p>
          <a:p>
            <a:r>
              <a:rPr lang="en-US" dirty="0"/>
              <a:t>Exercise code/resource:</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manifest.json</a:t>
            </a:r>
            <a:endParaRPr lang="en-US" dirty="0"/>
          </a:p>
          <a:p>
            <a:pPr marL="285750" indent="-285750">
              <a:buFontTx/>
              <a:buChar char="-"/>
            </a:pPr>
            <a:r>
              <a:rPr lang="en-US" dirty="0">
                <a:hlinkClick r:id="rId5"/>
              </a:rPr>
              <a:t>fruits.json</a:t>
            </a:r>
            <a:endParaRPr lang="en-US" dirty="0"/>
          </a:p>
          <a:p>
            <a:pPr marL="285750" indent="-285750">
              <a:buFontTx/>
              <a:buChar char="-"/>
            </a:pPr>
            <a:r>
              <a:rPr lang="en-US" dirty="0">
                <a:hlinkClick r:id="rId6"/>
              </a:rPr>
              <a:t>formatter.js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7D56016-B8DC-4833-8E83-7C01BAE7E5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5787" y="1620735"/>
            <a:ext cx="5214449" cy="430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470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2341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Search Fields to Filter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02523" cy="3693319"/>
          </a:xfrm>
          <a:prstGeom prst="rect">
            <a:avLst/>
          </a:prstGeom>
          <a:noFill/>
        </p:spPr>
        <p:txBody>
          <a:bodyPr wrap="square" rtlCol="0">
            <a:spAutoFit/>
          </a:bodyPr>
          <a:lstStyle/>
          <a:p>
            <a:pPr algn="just"/>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pPr algn="just"/>
            <a:endParaRPr lang="en-US" dirty="0"/>
          </a:p>
          <a:p>
            <a:pPr algn="just"/>
            <a:r>
              <a:rPr lang="en-US" dirty="0"/>
              <a:t>In this exercise we will implement the search functionality in our application to filter data in fruits list.</a:t>
            </a:r>
          </a:p>
          <a:p>
            <a:pPr algn="just"/>
            <a:endParaRPr lang="en-US" dirty="0"/>
          </a:p>
          <a:p>
            <a:pPr algn="just"/>
            <a:r>
              <a:rPr lang="en-US" dirty="0"/>
              <a:t>Exercise code/resource:</a:t>
            </a:r>
          </a:p>
          <a:p>
            <a:pPr marL="285750" indent="-285750" algn="just">
              <a:buFontTx/>
              <a:buChar char="-"/>
            </a:pPr>
            <a:r>
              <a:rPr lang="en-US" dirty="0">
                <a:hlinkClick r:id="rId3"/>
              </a:rPr>
              <a:t>View1.view.xml</a:t>
            </a:r>
            <a:endParaRPr lang="en-US" dirty="0"/>
          </a:p>
          <a:p>
            <a:pPr marL="285750" indent="-285750" algn="just">
              <a:buFontTx/>
              <a:buChar char="-"/>
            </a:pPr>
            <a:r>
              <a:rPr lang="en-US" dirty="0">
                <a:hlinkClick r:id="rId4"/>
              </a:rPr>
              <a:t>View1.controller.js</a:t>
            </a:r>
            <a:endParaRPr lang="en-US" dirty="0"/>
          </a:p>
          <a:p>
            <a:pPr algn="just"/>
            <a:endParaRPr lang="en-US" dirty="0"/>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1AAC1C5-D49B-42E8-BCD1-7EFB0105D0A2}"/>
              </a:ext>
            </a:extLst>
          </p:cNvPr>
          <p:cNvPicPr>
            <a:picLocks noChangeAspect="1"/>
          </p:cNvPicPr>
          <p:nvPr/>
        </p:nvPicPr>
        <p:blipFill>
          <a:blip r:embed="rId5"/>
          <a:stretch>
            <a:fillRect/>
          </a:stretch>
        </p:blipFill>
        <p:spPr>
          <a:xfrm>
            <a:off x="6096000" y="3059111"/>
            <a:ext cx="5513366" cy="2282043"/>
          </a:xfrm>
          <a:prstGeom prst="rect">
            <a:avLst/>
          </a:prstGeom>
          <a:ln>
            <a:solidFill>
              <a:schemeClr val="tx1"/>
            </a:solidFill>
          </a:ln>
        </p:spPr>
      </p:pic>
    </p:spTree>
    <p:extLst>
      <p:ext uri="{BB962C8B-B14F-4D97-AF65-F5344CB8AC3E}">
        <p14:creationId xmlns:p14="http://schemas.microsoft.com/office/powerpoint/2010/main" val="2560297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96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Toolbar &amp; Message Box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145F0A31-A6DF-471C-930E-4B72675441DF}"/>
              </a:ext>
            </a:extLst>
          </p:cNvPr>
          <p:cNvSpPr txBox="1"/>
          <p:nvPr/>
        </p:nvSpPr>
        <p:spPr>
          <a:xfrm>
            <a:off x="261764" y="779090"/>
            <a:ext cx="5920375" cy="5632311"/>
          </a:xfrm>
          <a:prstGeom prst="rect">
            <a:avLst/>
          </a:prstGeom>
          <a:noFill/>
        </p:spPr>
        <p:txBody>
          <a:bodyPr wrap="square" rtlCol="0">
            <a:spAutoFit/>
          </a:bodyPr>
          <a:lstStyle/>
          <a:p>
            <a:pPr algn="just"/>
            <a:r>
              <a:rPr lang="en-US" b="1" dirty="0"/>
              <a:t>Toolbar</a:t>
            </a:r>
            <a:r>
              <a:rPr lang="en-US" dirty="0"/>
              <a:t>:- </a:t>
            </a:r>
            <a:r>
              <a:rPr lang="en-US" b="0" i="0" dirty="0">
                <a:solidFill>
                  <a:srgbClr val="202124"/>
                </a:solidFill>
                <a:effectLst/>
              </a:rPr>
              <a:t>A toolbar is </a:t>
            </a:r>
            <a:r>
              <a:rPr lang="en-US" b="1" i="0" dirty="0">
                <a:solidFill>
                  <a:srgbClr val="202124"/>
                </a:solidFill>
                <a:effectLst/>
              </a:rPr>
              <a:t>a set of icons or buttons that are part of a software program's interface or an open window</a:t>
            </a:r>
            <a:r>
              <a:rPr lang="en-US" b="0" i="0" dirty="0">
                <a:solidFill>
                  <a:srgbClr val="202124"/>
                </a:solidFill>
                <a:effectLst/>
              </a:rPr>
              <a:t>.</a:t>
            </a:r>
          </a:p>
          <a:p>
            <a:pPr algn="just"/>
            <a:r>
              <a:rPr lang="en-US" dirty="0">
                <a:solidFill>
                  <a:srgbClr val="0A0A0A"/>
                </a:solidFill>
              </a:rPr>
              <a:t>T</a:t>
            </a:r>
            <a:r>
              <a:rPr lang="en-US" b="0" i="0" dirty="0">
                <a:solidFill>
                  <a:srgbClr val="0A0A0A"/>
                </a:solidFill>
                <a:effectLst/>
              </a:rPr>
              <a:t>oolbars have items such as Back and Forward buttons, a Home button, and an address field.</a:t>
            </a:r>
            <a:endParaRPr lang="en-US" dirty="0"/>
          </a:p>
          <a:p>
            <a:pPr algn="just"/>
            <a:endParaRPr lang="en-US" dirty="0"/>
          </a:p>
          <a:p>
            <a:pPr algn="just"/>
            <a:r>
              <a:rPr lang="en-US" b="1" dirty="0"/>
              <a:t>MessageBox:</a:t>
            </a:r>
            <a:r>
              <a:rPr lang="en-US" dirty="0"/>
              <a:t> - </a:t>
            </a:r>
            <a:r>
              <a:rPr lang="en-US" b="0" i="0" dirty="0">
                <a:solidFill>
                  <a:srgbClr val="333333"/>
                </a:solidFill>
                <a:effectLst/>
              </a:rPr>
              <a:t>The message box (sap.m.MessageBox) is a special dialog that allows you to display messages to the user. Compared to the </a:t>
            </a:r>
            <a:r>
              <a:rPr lang="en-US" b="0" i="0" u="sng" dirty="0">
                <a:solidFill>
                  <a:srgbClr val="427CAC"/>
                </a:solidFill>
                <a:effectLst/>
                <a:hlinkClick r:id="rId3"/>
              </a:rPr>
              <a:t>message popover</a:t>
            </a:r>
            <a:r>
              <a:rPr lang="en-US" b="0" i="0" dirty="0">
                <a:solidFill>
                  <a:srgbClr val="333333"/>
                </a:solidFill>
                <a:effectLst/>
              </a:rPr>
              <a:t> (sap.m.MessagePopover), you can use the message box to display messages that are not related to a field on the UI, such as technical errors.</a:t>
            </a:r>
            <a:endParaRPr lang="en-US" dirty="0"/>
          </a:p>
          <a:p>
            <a:pPr algn="just"/>
            <a:endParaRPr lang="en-US" dirty="0"/>
          </a:p>
          <a:p>
            <a:pPr algn="just"/>
            <a:endParaRPr lang="en-US" dirty="0"/>
          </a:p>
          <a:p>
            <a:pPr algn="just"/>
            <a:endParaRPr lang="en-US" dirty="0"/>
          </a:p>
          <a:p>
            <a:pPr algn="just"/>
            <a:r>
              <a:rPr lang="en-US" dirty="0"/>
              <a:t>In this exercise we will add a footer toolbar on the View2, in that toolbar we will also add to buttons and on click of that buttons we will open a MessageBox.</a:t>
            </a:r>
          </a:p>
          <a:p>
            <a:endParaRPr lang="en-US" dirty="0"/>
          </a:p>
          <a:p>
            <a:r>
              <a:rPr lang="en-US" dirty="0"/>
              <a:t>Exercise Code/Resource:</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View2.controller.js</a:t>
            </a:r>
            <a:endParaRPr lang="en-US" dirty="0"/>
          </a:p>
        </p:txBody>
      </p:sp>
      <p:pic>
        <p:nvPicPr>
          <p:cNvPr id="5" name="Picture 4">
            <a:extLst>
              <a:ext uri="{FF2B5EF4-FFF2-40B4-BE49-F238E27FC236}">
                <a16:creationId xmlns:a16="http://schemas.microsoft.com/office/drawing/2014/main" id="{91645089-7BDD-4531-8BAC-B939CF2006BD}"/>
              </a:ext>
            </a:extLst>
          </p:cNvPr>
          <p:cNvPicPr>
            <a:picLocks noChangeAspect="1"/>
          </p:cNvPicPr>
          <p:nvPr/>
        </p:nvPicPr>
        <p:blipFill>
          <a:blip r:embed="rId6"/>
          <a:stretch>
            <a:fillRect/>
          </a:stretch>
        </p:blipFill>
        <p:spPr>
          <a:xfrm>
            <a:off x="6688232" y="2161274"/>
            <a:ext cx="5409145" cy="808910"/>
          </a:xfrm>
          <a:prstGeom prst="rect">
            <a:avLst/>
          </a:prstGeom>
        </p:spPr>
      </p:pic>
      <p:pic>
        <p:nvPicPr>
          <p:cNvPr id="10" name="Picture 9">
            <a:extLst>
              <a:ext uri="{FF2B5EF4-FFF2-40B4-BE49-F238E27FC236}">
                <a16:creationId xmlns:a16="http://schemas.microsoft.com/office/drawing/2014/main" id="{132BE1CA-377C-483D-B2DB-051C8C806CB2}"/>
              </a:ext>
            </a:extLst>
          </p:cNvPr>
          <p:cNvPicPr>
            <a:picLocks noChangeAspect="1"/>
          </p:cNvPicPr>
          <p:nvPr/>
        </p:nvPicPr>
        <p:blipFill>
          <a:blip r:embed="rId7"/>
          <a:stretch>
            <a:fillRect/>
          </a:stretch>
        </p:blipFill>
        <p:spPr>
          <a:xfrm>
            <a:off x="6842908" y="3813400"/>
            <a:ext cx="4614303" cy="1948417"/>
          </a:xfrm>
          <a:prstGeom prst="rect">
            <a:avLst/>
          </a:prstGeom>
        </p:spPr>
      </p:pic>
      <p:pic>
        <p:nvPicPr>
          <p:cNvPr id="12" name="Picture 11">
            <a:extLst>
              <a:ext uri="{FF2B5EF4-FFF2-40B4-BE49-F238E27FC236}">
                <a16:creationId xmlns:a16="http://schemas.microsoft.com/office/drawing/2014/main" id="{4FF16D10-529C-4F52-9483-0BA94524CCFC}"/>
              </a:ext>
            </a:extLst>
          </p:cNvPr>
          <p:cNvPicPr>
            <a:picLocks noChangeAspect="1"/>
          </p:cNvPicPr>
          <p:nvPr/>
        </p:nvPicPr>
        <p:blipFill>
          <a:blip r:embed="rId8"/>
          <a:stretch>
            <a:fillRect/>
          </a:stretch>
        </p:blipFill>
        <p:spPr>
          <a:xfrm>
            <a:off x="6482496" y="875100"/>
            <a:ext cx="5335129" cy="521175"/>
          </a:xfrm>
          <a:prstGeom prst="rect">
            <a:avLst/>
          </a:prstGeom>
        </p:spPr>
      </p:pic>
      <p:sp>
        <p:nvSpPr>
          <p:cNvPr id="13" name="TextBox 12">
            <a:extLst>
              <a:ext uri="{FF2B5EF4-FFF2-40B4-BE49-F238E27FC236}">
                <a16:creationId xmlns:a16="http://schemas.microsoft.com/office/drawing/2014/main" id="{63D26AAA-6C51-4540-AE87-D833F43E2ABD}"/>
              </a:ext>
            </a:extLst>
          </p:cNvPr>
          <p:cNvSpPr txBox="1"/>
          <p:nvPr/>
        </p:nvSpPr>
        <p:spPr>
          <a:xfrm>
            <a:off x="8010939" y="1544089"/>
            <a:ext cx="1938131" cy="369332"/>
          </a:xfrm>
          <a:prstGeom prst="rect">
            <a:avLst/>
          </a:prstGeom>
          <a:noFill/>
        </p:spPr>
        <p:txBody>
          <a:bodyPr wrap="square" rtlCol="0">
            <a:spAutoFit/>
          </a:bodyPr>
          <a:lstStyle/>
          <a:p>
            <a:r>
              <a:rPr lang="en-US" dirty="0"/>
              <a:t>Header Toolbar</a:t>
            </a:r>
          </a:p>
        </p:txBody>
      </p:sp>
      <p:sp>
        <p:nvSpPr>
          <p:cNvPr id="16" name="TextBox 15">
            <a:extLst>
              <a:ext uri="{FF2B5EF4-FFF2-40B4-BE49-F238E27FC236}">
                <a16:creationId xmlns:a16="http://schemas.microsoft.com/office/drawing/2014/main" id="{0373C72D-C820-41BD-B35B-496107861ECA}"/>
              </a:ext>
            </a:extLst>
          </p:cNvPr>
          <p:cNvSpPr txBox="1"/>
          <p:nvPr/>
        </p:nvSpPr>
        <p:spPr>
          <a:xfrm>
            <a:off x="8180993" y="3022460"/>
            <a:ext cx="1938131" cy="369332"/>
          </a:xfrm>
          <a:prstGeom prst="rect">
            <a:avLst/>
          </a:prstGeom>
          <a:noFill/>
        </p:spPr>
        <p:txBody>
          <a:bodyPr wrap="square" rtlCol="0">
            <a:spAutoFit/>
          </a:bodyPr>
          <a:lstStyle/>
          <a:p>
            <a:r>
              <a:rPr lang="en-US" dirty="0"/>
              <a:t>Footer Toolbar</a:t>
            </a:r>
          </a:p>
        </p:txBody>
      </p:sp>
      <p:sp>
        <p:nvSpPr>
          <p:cNvPr id="14" name="TextBox 13">
            <a:extLst>
              <a:ext uri="{FF2B5EF4-FFF2-40B4-BE49-F238E27FC236}">
                <a16:creationId xmlns:a16="http://schemas.microsoft.com/office/drawing/2014/main" id="{98CC2A7E-AC6B-46BE-BDC4-1CED4389CC3C}"/>
              </a:ext>
            </a:extLst>
          </p:cNvPr>
          <p:cNvSpPr txBox="1"/>
          <p:nvPr/>
        </p:nvSpPr>
        <p:spPr>
          <a:xfrm>
            <a:off x="8527775" y="5857403"/>
            <a:ext cx="1421296" cy="369332"/>
          </a:xfrm>
          <a:prstGeom prst="rect">
            <a:avLst/>
          </a:prstGeom>
          <a:noFill/>
        </p:spPr>
        <p:txBody>
          <a:bodyPr wrap="square" rtlCol="0">
            <a:spAutoFit/>
          </a:bodyPr>
          <a:lstStyle/>
          <a:p>
            <a:r>
              <a:rPr lang="en-US" dirty="0"/>
              <a:t>Message Box</a:t>
            </a:r>
          </a:p>
        </p:txBody>
      </p:sp>
    </p:spTree>
    <p:extLst>
      <p:ext uri="{BB962C8B-B14F-4D97-AF65-F5344CB8AC3E}">
        <p14:creationId xmlns:p14="http://schemas.microsoft.com/office/powerpoint/2010/main" val="1495956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3515E4-5C87-4520-8B13-D943D13A138A}"/>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algn="l">
              <a:buFont typeface="Arial" panose="020B0604020202020204" pitchFamily="34" charset="0"/>
              <a:buChar char="•"/>
            </a:pPr>
            <a:r>
              <a:rPr lang="en-US" b="0" i="0" dirty="0">
                <a:solidFill>
                  <a:srgbClr val="333333"/>
                </a:solidFill>
                <a:effectLst/>
              </a:rPr>
              <a:t>Users have numerous work items and need to decide which ones to process first.</a:t>
            </a:r>
          </a:p>
          <a:p>
            <a:pPr algn="l">
              <a:buFont typeface="Arial" panose="020B0604020202020204" pitchFamily="34" charset="0"/>
              <a:buChar char="•"/>
            </a:pPr>
            <a:r>
              <a:rPr lang="en-US" b="0" i="0" dirty="0">
                <a:solidFill>
                  <a:srgbClr val="333333"/>
                </a:solidFill>
                <a:effectLst/>
              </a:rPr>
              <a:t>You want to give users a direct entry point for taking action on work items.</a:t>
            </a:r>
          </a:p>
          <a:p>
            <a:pPr algn="l">
              <a:buFont typeface="Arial" panose="020B0604020202020204" pitchFamily="34" charset="0"/>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57847F56-04DE-4115-9EA4-48D572B584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F639DE-5D38-429E-9C29-3CF339870A57}"/>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5" name="Rectangle 4">
            <a:extLst>
              <a:ext uri="{FF2B5EF4-FFF2-40B4-BE49-F238E27FC236}">
                <a16:creationId xmlns:a16="http://schemas.microsoft.com/office/drawing/2014/main" id="{FABB22E2-F0E2-43D7-8C14-A51F2D7963AE}"/>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6" name="Arrow: Right 5">
            <a:extLst>
              <a:ext uri="{FF2B5EF4-FFF2-40B4-BE49-F238E27FC236}">
                <a16:creationId xmlns:a16="http://schemas.microsoft.com/office/drawing/2014/main" id="{5822F15F-4290-4A0D-959E-1F3CFD2E5E85}"/>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139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2B24D0-65CB-47FE-BF77-FC26BE4B6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844181"/>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we will make over application a worklist application.</a:t>
            </a:r>
          </a:p>
          <a:p>
            <a:r>
              <a:rPr lang="en-US" dirty="0"/>
              <a:t>When we select a fruit in the list on the view1 the details of that fruit will be visible on the View2.</a:t>
            </a:r>
          </a:p>
          <a:p>
            <a:endParaRPr lang="en-US" dirty="0"/>
          </a:p>
          <a:p>
            <a:endParaRPr lang="en-US" dirty="0"/>
          </a:p>
          <a:p>
            <a:r>
              <a:rPr lang="en-US" dirty="0"/>
              <a:t>Exercise code/resources:</a:t>
            </a:r>
          </a:p>
          <a:p>
            <a:pPr marL="285750" indent="-285750">
              <a:buFontTx/>
              <a:buChar char="-"/>
            </a:pPr>
            <a:r>
              <a:rPr lang="en-US" dirty="0">
                <a:hlinkClick r:id="rId4"/>
              </a:rPr>
              <a:t>View1.view.xml</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818070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65268" cy="4247317"/>
          </a:xfrm>
          <a:prstGeom prst="rect">
            <a:avLst/>
          </a:prstGeom>
          <a:noFill/>
        </p:spPr>
        <p:txBody>
          <a:bodyPr wrap="square" rtlCol="0">
            <a:spAutoFit/>
          </a:bodyPr>
          <a:lstStyle/>
          <a:p>
            <a:pPr marL="742950" lvl="1" indent="-285750">
              <a:buFont typeface="Arial" panose="020B0604020202020204" pitchFamily="34" charset="0"/>
              <a:buChar char="•"/>
            </a:pPr>
            <a:r>
              <a:rPr lang="en-US" dirty="0"/>
              <a:t>Introduction to </a:t>
            </a:r>
            <a:r>
              <a:rPr lang="en-US" b="1" dirty="0"/>
              <a:t>manifest.json</a:t>
            </a:r>
          </a:p>
          <a:p>
            <a:pPr marL="742950" lvl="1" indent="-285750">
              <a:buFont typeface="Arial" panose="020B0604020202020204" pitchFamily="34" charset="0"/>
              <a:buChar char="•"/>
            </a:pPr>
            <a:r>
              <a:rPr lang="en-US" dirty="0"/>
              <a:t>Understanding the structure of manifest.json</a:t>
            </a:r>
          </a:p>
          <a:p>
            <a:pPr marL="742950" lvl="1" indent="-285750">
              <a:buFont typeface="Arial" panose="020B0604020202020204" pitchFamily="34" charset="0"/>
              <a:buChar char="•"/>
            </a:pPr>
            <a:r>
              <a:rPr lang="en-US" dirty="0"/>
              <a:t>Introduction to List Control in UI5</a:t>
            </a:r>
          </a:p>
          <a:p>
            <a:pPr marL="742950" lvl="1" indent="-285750">
              <a:buFont typeface="Arial" panose="020B0604020202020204" pitchFamily="34" charset="0"/>
              <a:buChar char="•"/>
            </a:pPr>
            <a:r>
              <a:rPr lang="en-US" dirty="0"/>
              <a:t>Types of List Control</a:t>
            </a:r>
          </a:p>
          <a:p>
            <a:pPr marL="742950" lvl="1" indent="-285750">
              <a:buFont typeface="Arial" panose="020B0604020202020204" pitchFamily="34" charset="0"/>
              <a:buChar char="•"/>
            </a:pPr>
            <a:r>
              <a:rPr lang="en-US" dirty="0"/>
              <a:t>Binding of List control</a:t>
            </a:r>
          </a:p>
          <a:p>
            <a:pPr marL="742950" lvl="1" indent="-285750">
              <a:buFont typeface="Arial" panose="020B0604020202020204" pitchFamily="34" charset="0"/>
              <a:buChar char="•"/>
            </a:pPr>
            <a:r>
              <a:rPr lang="en-US" dirty="0"/>
              <a:t>Understanding the List Modes</a:t>
            </a:r>
          </a:p>
          <a:p>
            <a:pPr marL="742950" lvl="1" indent="-285750">
              <a:buFont typeface="Arial" panose="020B0604020202020204" pitchFamily="34" charset="0"/>
              <a:buChar char="•"/>
            </a:pPr>
            <a:r>
              <a:rPr lang="en-US" dirty="0"/>
              <a:t>Understanding how to search data using Search Field</a:t>
            </a:r>
          </a:p>
          <a:p>
            <a:pPr marL="742950" lvl="1" indent="-285750">
              <a:buFont typeface="Arial" panose="020B0604020202020204" pitchFamily="34" charset="0"/>
              <a:buChar char="•"/>
            </a:pPr>
            <a:r>
              <a:rPr lang="en-US" dirty="0"/>
              <a:t>Introduction to the Data Filtering</a:t>
            </a:r>
          </a:p>
          <a:p>
            <a:pPr marL="742950" lvl="1" indent="-285750">
              <a:buFont typeface="Arial" panose="020B0604020202020204" pitchFamily="34" charset="0"/>
              <a:buChar char="•"/>
            </a:pPr>
            <a:r>
              <a:rPr lang="en-US" dirty="0"/>
              <a:t>Adding toolbar in the application.</a:t>
            </a:r>
          </a:p>
          <a:p>
            <a:pPr marL="742950" lvl="1" indent="-285750">
              <a:buFont typeface="Arial" panose="020B0604020202020204" pitchFamily="34" charset="0"/>
              <a:buChar char="•"/>
            </a:pPr>
            <a:r>
              <a:rPr lang="en-US" dirty="0"/>
              <a:t>Showing a Message Box.</a:t>
            </a:r>
          </a:p>
          <a:p>
            <a:pPr marL="742950" lvl="1" indent="-285750">
              <a:buFont typeface="Arial" panose="020B0604020202020204" pitchFamily="34" charset="0"/>
              <a:buChar char="•"/>
            </a:pPr>
            <a:r>
              <a:rPr lang="en-US" dirty="0"/>
              <a:t>Introduction to Worklist Fiori Application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896527"/>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manifest.json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endParaRPr lang="en-US" dirty="0"/>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00DD0B1-808C-4DDE-A685-E4DC31304768}"/>
              </a:ext>
            </a:extLst>
          </p:cNvPr>
          <p:cNvPicPr>
            <a:picLocks noChangeAspect="1"/>
          </p:cNvPicPr>
          <p:nvPr/>
        </p:nvPicPr>
        <p:blipFill>
          <a:blip r:embed="rId3"/>
          <a:stretch>
            <a:fillRect/>
          </a:stretch>
        </p:blipFill>
        <p:spPr>
          <a:xfrm>
            <a:off x="8964714" y="2410106"/>
            <a:ext cx="2316681" cy="3673158"/>
          </a:xfrm>
          <a:prstGeom prst="rect">
            <a:avLst/>
          </a:prstGeom>
        </p:spPr>
      </p:pic>
    </p:spTree>
    <p:extLst>
      <p:ext uri="{BB962C8B-B14F-4D97-AF65-F5344CB8AC3E}">
        <p14:creationId xmlns:p14="http://schemas.microsoft.com/office/powerpoint/2010/main" val="3041311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Three Sections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1F353FA5-0615-4E79-AE70-7944AA206F9F}"/>
              </a:ext>
            </a:extLst>
          </p:cNvPr>
          <p:cNvGrpSpPr/>
          <p:nvPr/>
        </p:nvGrpSpPr>
        <p:grpSpPr>
          <a:xfrm>
            <a:off x="7298791" y="1468072"/>
            <a:ext cx="4032441" cy="1754326"/>
            <a:chOff x="7283950" y="1608251"/>
            <a:chExt cx="4032441" cy="1754326"/>
          </a:xfrm>
        </p:grpSpPr>
        <p:sp>
          <p:nvSpPr>
            <p:cNvPr id="7" name="TextBox 24">
              <a:extLst>
                <a:ext uri="{FF2B5EF4-FFF2-40B4-BE49-F238E27FC236}">
                  <a16:creationId xmlns:a16="http://schemas.microsoft.com/office/drawing/2014/main" id="{58C5B8D9-5B7D-4322-B5F4-33391B8D0B52}"/>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B2CDE8EF-3299-409E-96D9-B87782B5DC5A}"/>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C01120D-2D02-488E-AB97-A4C39E689302}"/>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2EF2327-EA48-45FC-ACF6-23FB7C4A0DC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E7273EFE-0B6F-4EB6-96EE-0346C1B0365B}"/>
              </a:ext>
            </a:extLst>
          </p:cNvPr>
          <p:cNvGrpSpPr/>
          <p:nvPr/>
        </p:nvGrpSpPr>
        <p:grpSpPr>
          <a:xfrm>
            <a:off x="7765349" y="4078763"/>
            <a:ext cx="3920221" cy="1200329"/>
            <a:chOff x="7283950" y="1961058"/>
            <a:chExt cx="3920221" cy="1200329"/>
          </a:xfrm>
          <a:solidFill>
            <a:schemeClr val="bg1">
              <a:lumMod val="85000"/>
            </a:schemeClr>
          </a:solidFill>
        </p:grpSpPr>
        <p:sp>
          <p:nvSpPr>
            <p:cNvPr id="13" name="TextBox 29">
              <a:extLst>
                <a:ext uri="{FF2B5EF4-FFF2-40B4-BE49-F238E27FC236}">
                  <a16:creationId xmlns:a16="http://schemas.microsoft.com/office/drawing/2014/main" id="{1EE0496C-E357-4ADC-9047-BE3A3F12BD63}"/>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560E3153-E886-4678-9D88-BDDF1FD930DD}"/>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D49733C0-B624-4A97-A8C6-412E1E8D1B32}"/>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83EA1FF-2965-433D-8E3D-2EE461604081}"/>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246ECBFE-98A9-4FE4-8F19-2A42E80EC98C}"/>
              </a:ext>
            </a:extLst>
          </p:cNvPr>
          <p:cNvGrpSpPr/>
          <p:nvPr/>
        </p:nvGrpSpPr>
        <p:grpSpPr>
          <a:xfrm flipH="1">
            <a:off x="460047" y="2719561"/>
            <a:ext cx="3927672" cy="1477328"/>
            <a:chOff x="7272140" y="1972270"/>
            <a:chExt cx="3927672" cy="1477328"/>
          </a:xfrm>
        </p:grpSpPr>
        <p:sp>
          <p:nvSpPr>
            <p:cNvPr id="18" name="TextBox 39">
              <a:extLst>
                <a:ext uri="{FF2B5EF4-FFF2-40B4-BE49-F238E27FC236}">
                  <a16:creationId xmlns:a16="http://schemas.microsoft.com/office/drawing/2014/main" id="{577F7C3E-B214-4ADB-9779-4EABD81C0516}"/>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0DD2218B-059E-4CEF-9C0C-883C46DDE05B}"/>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A2FDD6CE-E16D-4443-A577-5D43807B7D44}"/>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A932BAD-16A0-4C53-96D2-44471981DB26}"/>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EB4C2358-542B-436D-A5E6-40ED9AB91D33}"/>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6BDDE13A-D519-45E5-9E27-822F2F6B551A}"/>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551553A3-11A8-480C-A809-20BB086CA4CD}"/>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2783B57-CEAF-4758-9D98-261EC3340847}"/>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B9E3D2E6-884D-4A27-AFE6-B68F533098FD}"/>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C2B0FA68-78CD-4957-B4F1-901A1FEC62D5}"/>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B720BB4E-50E7-46C8-8459-B4B4E61F61D6}"/>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94FC08F4-E093-43A4-B80B-87C712005871}"/>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BA3402C0-2E27-4005-A9F4-E14955CD1588}"/>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F330D7D9-58EF-4162-A086-7F9EF054D3EA}"/>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8F29F469-184D-4491-8DCE-D06CD75F5E9E}"/>
                </a:ext>
              </a:extLst>
            </p:cNvPr>
            <p:cNvGrpSpPr/>
            <p:nvPr/>
          </p:nvGrpSpPr>
          <p:grpSpPr>
            <a:xfrm>
              <a:off x="5537270" y="2291020"/>
              <a:ext cx="1455690" cy="2178917"/>
              <a:chOff x="5775372" y="1722213"/>
              <a:chExt cx="1151664" cy="1723844"/>
            </a:xfrm>
          </p:grpSpPr>
          <p:sp>
            <p:nvSpPr>
              <p:cNvPr id="29" name="TextBox 14">
                <a:extLst>
                  <a:ext uri="{FF2B5EF4-FFF2-40B4-BE49-F238E27FC236}">
                    <a16:creationId xmlns:a16="http://schemas.microsoft.com/office/drawing/2014/main" id="{8B5AFFE0-E8DC-402A-BEF1-0552570DCF79}"/>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30" name="TextBox 52">
                <a:extLst>
                  <a:ext uri="{FF2B5EF4-FFF2-40B4-BE49-F238E27FC236}">
                    <a16:creationId xmlns:a16="http://schemas.microsoft.com/office/drawing/2014/main" id="{9CD72311-5D4E-491E-914D-2994418E3C6B}"/>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31" name="TextBox 53">
                <a:extLst>
                  <a:ext uri="{FF2B5EF4-FFF2-40B4-BE49-F238E27FC236}">
                    <a16:creationId xmlns:a16="http://schemas.microsoft.com/office/drawing/2014/main" id="{BE55D751-BE2E-436B-AB81-287018461C9F}"/>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8" name="Oval 37">
            <a:extLst>
              <a:ext uri="{FF2B5EF4-FFF2-40B4-BE49-F238E27FC236}">
                <a16:creationId xmlns:a16="http://schemas.microsoft.com/office/drawing/2014/main" id="{19CF2E22-1EC1-4D22-8EBE-62BB8EA1D457}"/>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844726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3"/>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4"/>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add some commonly used list controls to the view. We will also see how to use the samples given in the UI5 SDK.</a:t>
            </a:r>
          </a:p>
          <a:p>
            <a:endParaRPr lang="en-US" dirty="0"/>
          </a:p>
          <a:p>
            <a:r>
              <a:rPr lang="en-US" dirty="0"/>
              <a:t>Exercise code/resource:-</a:t>
            </a:r>
          </a:p>
          <a:p>
            <a:pPr marL="285750" indent="-285750">
              <a:buFontTx/>
              <a:buChar char="-"/>
            </a:pPr>
            <a:r>
              <a:rPr lang="en-US" dirty="0">
                <a:hlinkClick r:id="rId3"/>
              </a:rPr>
              <a:t>View1.view.xml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Colourful illustration of programmer working Free Vector">
            <a:extLst>
              <a:ext uri="{FF2B5EF4-FFF2-40B4-BE49-F238E27FC236}">
                <a16:creationId xmlns:a16="http://schemas.microsoft.com/office/drawing/2014/main" id="{CC7D83E9-BBD5-41EA-B276-73CAECF063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18" b="12213"/>
          <a:stretch/>
        </p:blipFill>
        <p:spPr bwMode="auto">
          <a:xfrm>
            <a:off x="6714468" y="1781711"/>
            <a:ext cx="5024559" cy="445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011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List Items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E24DC50-E16F-4F70-9D07-81FC2F598B19}"/>
              </a:ext>
            </a:extLst>
          </p:cNvPr>
          <p:cNvSpPr txBox="1"/>
          <p:nvPr/>
        </p:nvSpPr>
        <p:spPr>
          <a:xfrm>
            <a:off x="261764" y="779090"/>
            <a:ext cx="11161643" cy="2861681"/>
          </a:xfrm>
          <a:prstGeom prst="rect">
            <a:avLst/>
          </a:prstGeom>
          <a:noFill/>
        </p:spPr>
        <p:txBody>
          <a:bodyPr wrap="square" rtlCol="0">
            <a:spAutoFit/>
          </a:bodyPr>
          <a:lstStyle/>
          <a:p>
            <a:r>
              <a:rPr lang="en-US" dirty="0"/>
              <a:t>Now we will bind the list form some demo data. But before we start, we need some demo data in json file. The data is provided in exercise as fruits.json.</a:t>
            </a:r>
          </a:p>
          <a:p>
            <a:endParaRPr lang="en-US" dirty="0"/>
          </a:p>
          <a:p>
            <a:r>
              <a:rPr lang="en-US" dirty="0"/>
              <a:t>It contains 3 entity sets:</a:t>
            </a:r>
          </a:p>
          <a:p>
            <a:endParaRPr lang="en-US" dirty="0"/>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 currency, unit, availability (available, discontinued, out of stock), season, photo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lat, lng -10</a:t>
            </a:r>
          </a:p>
          <a:p>
            <a:pPr defTabSz="914126"/>
            <a:r>
              <a:rPr lang="en-US" sz="1799" b="1" dirty="0">
                <a:solidFill>
                  <a:prstClr val="black"/>
                </a:solidFill>
                <a:latin typeface="Calibri"/>
              </a:rPr>
              <a:t>supplier – </a:t>
            </a:r>
            <a:r>
              <a:rPr lang="en-US" sz="1799" dirty="0">
                <a:solidFill>
                  <a:prstClr val="black"/>
                </a:solidFill>
                <a:latin typeface="Calibri"/>
              </a:rPr>
              <a:t>name, contactPerson, contactNo, sinceWhen, city, speciality :[“name of fruits”] -10</a:t>
            </a:r>
          </a:p>
          <a:p>
            <a:pPr defTabSz="914126"/>
            <a:endParaRPr lang="en-US" sz="1799" b="1" dirty="0">
              <a:solidFill>
                <a:prstClr val="black"/>
              </a:solidFill>
              <a:latin typeface="Calibri"/>
            </a:endParaRPr>
          </a:p>
        </p:txBody>
      </p:sp>
      <p:pic>
        <p:nvPicPr>
          <p:cNvPr id="3" name="Picture 2">
            <a:extLst>
              <a:ext uri="{FF2B5EF4-FFF2-40B4-BE49-F238E27FC236}">
                <a16:creationId xmlns:a16="http://schemas.microsoft.com/office/drawing/2014/main" id="{C8B94851-AE58-4148-B08F-21B0EB824A23}"/>
              </a:ext>
            </a:extLst>
          </p:cNvPr>
          <p:cNvPicPr>
            <a:picLocks noChangeAspect="1"/>
          </p:cNvPicPr>
          <p:nvPr/>
        </p:nvPicPr>
        <p:blipFill>
          <a:blip r:embed="rId3"/>
          <a:stretch>
            <a:fillRect/>
          </a:stretch>
        </p:blipFill>
        <p:spPr>
          <a:xfrm>
            <a:off x="2898922" y="3429000"/>
            <a:ext cx="4448269" cy="3128726"/>
          </a:xfrm>
          <a:prstGeom prst="rect">
            <a:avLst/>
          </a:prstGeom>
        </p:spPr>
      </p:pic>
    </p:spTree>
    <p:extLst>
      <p:ext uri="{BB962C8B-B14F-4D97-AF65-F5344CB8AC3E}">
        <p14:creationId xmlns:p14="http://schemas.microsoft.com/office/powerpoint/2010/main" val="2294320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tx1">
                    <a:lumMod val="95000"/>
                    <a:lumOff val="5000"/>
                  </a:schemeClr>
                </a:solidFill>
                <a:latin typeface="Cooper Black" panose="0208090404030B020404" pitchFamily="18" charset="0"/>
              </a:rPr>
              <a:t>Model </a:t>
            </a:r>
            <a:r>
              <a:rPr lang="en-US" sz="3600" i="0" dirty="0">
                <a:solidFill>
                  <a:schemeClr val="tx1">
                    <a:lumMod val="95000"/>
                    <a:lumOff val="5000"/>
                  </a:schemeClr>
                </a:solidFill>
                <a:effectLst/>
                <a:latin typeface="Cooper Black" panose="0208090404030B020404" pitchFamily="18" charset="0"/>
              </a:rPr>
              <a:t>Instantiation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08FBB71D-5C4B-44E0-868A-A77AB4BC6649}"/>
              </a:ext>
            </a:extLst>
          </p:cNvPr>
          <p:cNvSpPr txBox="1"/>
          <p:nvPr/>
        </p:nvSpPr>
        <p:spPr>
          <a:xfrm>
            <a:off x="261765" y="2525820"/>
            <a:ext cx="6506784" cy="2862322"/>
          </a:xfrm>
          <a:prstGeom prst="rect">
            <a:avLst/>
          </a:prstGeom>
          <a:noFill/>
        </p:spPr>
        <p:txBody>
          <a:bodyPr wrap="square" rtlCol="0">
            <a:spAutoFit/>
          </a:bodyPr>
          <a:lstStyle/>
          <a:p>
            <a:pPr marL="0" indent="0" algn="l">
              <a:buNone/>
            </a:pPr>
            <a:r>
              <a:rPr lang="en-US" sz="1800" b="1" i="0" dirty="0">
                <a:solidFill>
                  <a:schemeClr val="tx1">
                    <a:lumMod val="95000"/>
                    <a:lumOff val="5000"/>
                  </a:schemeClr>
                </a:solidFill>
                <a:effectLst/>
                <a:latin typeface="Calibri (Body)"/>
              </a:rPr>
              <a:t>Automatic Model Instantiation</a:t>
            </a:r>
          </a:p>
          <a:p>
            <a:pPr algn="just"/>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just"/>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p:txBody>
      </p:sp>
      <p:pic>
        <p:nvPicPr>
          <p:cNvPr id="5" name="Picture 4">
            <a:extLst>
              <a:ext uri="{FF2B5EF4-FFF2-40B4-BE49-F238E27FC236}">
                <a16:creationId xmlns:a16="http://schemas.microsoft.com/office/drawing/2014/main" id="{A2702084-5560-429A-97A5-6C8C2CBF8BEC}"/>
              </a:ext>
            </a:extLst>
          </p:cNvPr>
          <p:cNvPicPr>
            <a:picLocks noChangeAspect="1"/>
          </p:cNvPicPr>
          <p:nvPr/>
        </p:nvPicPr>
        <p:blipFill>
          <a:blip r:embed="rId3"/>
          <a:stretch>
            <a:fillRect/>
          </a:stretch>
        </p:blipFill>
        <p:spPr>
          <a:xfrm>
            <a:off x="6768549" y="2893893"/>
            <a:ext cx="5161686" cy="2521193"/>
          </a:xfrm>
          <a:prstGeom prst="rect">
            <a:avLst/>
          </a:prstGeom>
        </p:spPr>
      </p:pic>
    </p:spTree>
    <p:extLst>
      <p:ext uri="{BB962C8B-B14F-4D97-AF65-F5344CB8AC3E}">
        <p14:creationId xmlns:p14="http://schemas.microsoft.com/office/powerpoint/2010/main" val="3306767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10508</TotalTime>
  <Words>1532</Words>
  <Application>Microsoft Office PowerPoint</Application>
  <PresentationFormat>Widescreen</PresentationFormat>
  <Paragraphs>180</Paragraphs>
  <Slides>20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(Body)</vt:lpstr>
      <vt:lpstr>Calibri Light</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698</cp:revision>
  <dcterms:created xsi:type="dcterms:W3CDTF">2016-07-10T03:33:26Z</dcterms:created>
  <dcterms:modified xsi:type="dcterms:W3CDTF">2022-01-29T14:31:25Z</dcterms:modified>
</cp:coreProperties>
</file>